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71" r:id="rId3"/>
    <p:sldId id="256"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FB29EA67-51D1-4813-8D85-A29411A20C88}" type="datetimeFigureOut">
              <a:rPr lang="fr-FR" smtClean="0"/>
              <a:t>20/01/2022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01F96D-A00E-4CF2-BF17-438A182ED5F4}" type="slidenum">
              <a:rPr lang="fr-FR" smtClean="0"/>
              <a:t>‹N°›</a:t>
            </a:fld>
            <a:endParaRPr lang="fr-FR"/>
          </a:p>
        </p:txBody>
      </p:sp>
    </p:spTree>
    <p:extLst>
      <p:ext uri="{BB962C8B-B14F-4D97-AF65-F5344CB8AC3E}">
        <p14:creationId xmlns:p14="http://schemas.microsoft.com/office/powerpoint/2010/main" val="2214127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B29EA67-51D1-4813-8D85-A29411A20C88}" type="datetimeFigureOut">
              <a:rPr lang="fr-FR" smtClean="0"/>
              <a:t>20/01/2022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01F96D-A00E-4CF2-BF17-438A182ED5F4}" type="slidenum">
              <a:rPr lang="fr-FR" smtClean="0"/>
              <a:t>‹N°›</a:t>
            </a:fld>
            <a:endParaRPr lang="fr-FR"/>
          </a:p>
        </p:txBody>
      </p:sp>
    </p:spTree>
    <p:extLst>
      <p:ext uri="{BB962C8B-B14F-4D97-AF65-F5344CB8AC3E}">
        <p14:creationId xmlns:p14="http://schemas.microsoft.com/office/powerpoint/2010/main" val="4025162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B29EA67-51D1-4813-8D85-A29411A20C88}" type="datetimeFigureOut">
              <a:rPr lang="fr-FR" smtClean="0"/>
              <a:t>20/01/2022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01F96D-A00E-4CF2-BF17-438A182ED5F4}" type="slidenum">
              <a:rPr lang="fr-FR" smtClean="0"/>
              <a:t>‹N°›</a:t>
            </a:fld>
            <a:endParaRPr lang="fr-FR"/>
          </a:p>
        </p:txBody>
      </p:sp>
    </p:spTree>
    <p:extLst>
      <p:ext uri="{BB962C8B-B14F-4D97-AF65-F5344CB8AC3E}">
        <p14:creationId xmlns:p14="http://schemas.microsoft.com/office/powerpoint/2010/main" val="583389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B29EA67-51D1-4813-8D85-A29411A20C88}" type="datetimeFigureOut">
              <a:rPr lang="fr-FR" smtClean="0"/>
              <a:t>20/01/2022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01F96D-A00E-4CF2-BF17-438A182ED5F4}" type="slidenum">
              <a:rPr lang="fr-FR" smtClean="0"/>
              <a:t>‹N°›</a:t>
            </a:fld>
            <a:endParaRPr lang="fr-FR"/>
          </a:p>
        </p:txBody>
      </p:sp>
    </p:spTree>
    <p:extLst>
      <p:ext uri="{BB962C8B-B14F-4D97-AF65-F5344CB8AC3E}">
        <p14:creationId xmlns:p14="http://schemas.microsoft.com/office/powerpoint/2010/main" val="1234155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B29EA67-51D1-4813-8D85-A29411A20C88}" type="datetimeFigureOut">
              <a:rPr lang="fr-FR" smtClean="0"/>
              <a:t>20/01/2022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01F96D-A00E-4CF2-BF17-438A182ED5F4}" type="slidenum">
              <a:rPr lang="fr-FR" smtClean="0"/>
              <a:t>‹N°›</a:t>
            </a:fld>
            <a:endParaRPr lang="fr-FR"/>
          </a:p>
        </p:txBody>
      </p:sp>
    </p:spTree>
    <p:extLst>
      <p:ext uri="{BB962C8B-B14F-4D97-AF65-F5344CB8AC3E}">
        <p14:creationId xmlns:p14="http://schemas.microsoft.com/office/powerpoint/2010/main" val="3288925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B29EA67-51D1-4813-8D85-A29411A20C88}" type="datetimeFigureOut">
              <a:rPr lang="fr-FR" smtClean="0"/>
              <a:t>20/01/2022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F01F96D-A00E-4CF2-BF17-438A182ED5F4}" type="slidenum">
              <a:rPr lang="fr-FR" smtClean="0"/>
              <a:t>‹N°›</a:t>
            </a:fld>
            <a:endParaRPr lang="fr-FR"/>
          </a:p>
        </p:txBody>
      </p:sp>
    </p:spTree>
    <p:extLst>
      <p:ext uri="{BB962C8B-B14F-4D97-AF65-F5344CB8AC3E}">
        <p14:creationId xmlns:p14="http://schemas.microsoft.com/office/powerpoint/2010/main" val="4055593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B29EA67-51D1-4813-8D85-A29411A20C88}" type="datetimeFigureOut">
              <a:rPr lang="fr-FR" smtClean="0"/>
              <a:t>20/01/2022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F01F96D-A00E-4CF2-BF17-438A182ED5F4}" type="slidenum">
              <a:rPr lang="fr-FR" smtClean="0"/>
              <a:t>‹N°›</a:t>
            </a:fld>
            <a:endParaRPr lang="fr-FR"/>
          </a:p>
        </p:txBody>
      </p:sp>
    </p:spTree>
    <p:extLst>
      <p:ext uri="{BB962C8B-B14F-4D97-AF65-F5344CB8AC3E}">
        <p14:creationId xmlns:p14="http://schemas.microsoft.com/office/powerpoint/2010/main" val="3629804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B29EA67-51D1-4813-8D85-A29411A20C88}" type="datetimeFigureOut">
              <a:rPr lang="fr-FR" smtClean="0"/>
              <a:t>20/01/2022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F01F96D-A00E-4CF2-BF17-438A182ED5F4}" type="slidenum">
              <a:rPr lang="fr-FR" smtClean="0"/>
              <a:t>‹N°›</a:t>
            </a:fld>
            <a:endParaRPr lang="fr-FR"/>
          </a:p>
        </p:txBody>
      </p:sp>
    </p:spTree>
    <p:extLst>
      <p:ext uri="{BB962C8B-B14F-4D97-AF65-F5344CB8AC3E}">
        <p14:creationId xmlns:p14="http://schemas.microsoft.com/office/powerpoint/2010/main" val="289417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B29EA67-51D1-4813-8D85-A29411A20C88}" type="datetimeFigureOut">
              <a:rPr lang="fr-FR" smtClean="0"/>
              <a:t>20/01/2022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F01F96D-A00E-4CF2-BF17-438A182ED5F4}" type="slidenum">
              <a:rPr lang="fr-FR" smtClean="0"/>
              <a:t>‹N°›</a:t>
            </a:fld>
            <a:endParaRPr lang="fr-FR"/>
          </a:p>
        </p:txBody>
      </p:sp>
    </p:spTree>
    <p:extLst>
      <p:ext uri="{BB962C8B-B14F-4D97-AF65-F5344CB8AC3E}">
        <p14:creationId xmlns:p14="http://schemas.microsoft.com/office/powerpoint/2010/main" val="1284955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B29EA67-51D1-4813-8D85-A29411A20C88}" type="datetimeFigureOut">
              <a:rPr lang="fr-FR" smtClean="0"/>
              <a:t>20/01/2022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F01F96D-A00E-4CF2-BF17-438A182ED5F4}" type="slidenum">
              <a:rPr lang="fr-FR" smtClean="0"/>
              <a:t>‹N°›</a:t>
            </a:fld>
            <a:endParaRPr lang="fr-FR"/>
          </a:p>
        </p:txBody>
      </p:sp>
    </p:spTree>
    <p:extLst>
      <p:ext uri="{BB962C8B-B14F-4D97-AF65-F5344CB8AC3E}">
        <p14:creationId xmlns:p14="http://schemas.microsoft.com/office/powerpoint/2010/main" val="1722450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B29EA67-51D1-4813-8D85-A29411A20C88}" type="datetimeFigureOut">
              <a:rPr lang="fr-FR" smtClean="0"/>
              <a:t>20/01/2022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F01F96D-A00E-4CF2-BF17-438A182ED5F4}" type="slidenum">
              <a:rPr lang="fr-FR" smtClean="0"/>
              <a:t>‹N°›</a:t>
            </a:fld>
            <a:endParaRPr lang="fr-FR"/>
          </a:p>
        </p:txBody>
      </p:sp>
    </p:spTree>
    <p:extLst>
      <p:ext uri="{BB962C8B-B14F-4D97-AF65-F5344CB8AC3E}">
        <p14:creationId xmlns:p14="http://schemas.microsoft.com/office/powerpoint/2010/main" val="1705538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16200000" scaled="1"/>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29EA67-51D1-4813-8D85-A29411A20C88}" type="datetimeFigureOut">
              <a:rPr lang="fr-FR" smtClean="0"/>
              <a:t>20/01/2022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01F96D-A00E-4CF2-BF17-438A182ED5F4}" type="slidenum">
              <a:rPr lang="fr-FR" smtClean="0"/>
              <a:t>‹N°›</a:t>
            </a:fld>
            <a:endParaRPr lang="fr-FR"/>
          </a:p>
        </p:txBody>
      </p:sp>
    </p:spTree>
    <p:extLst>
      <p:ext uri="{BB962C8B-B14F-4D97-AF65-F5344CB8AC3E}">
        <p14:creationId xmlns:p14="http://schemas.microsoft.com/office/powerpoint/2010/main" val="1844995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instagram.com/celestebarber/?hl=fr"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2117" y="133349"/>
            <a:ext cx="6196012" cy="6605557"/>
          </a:xfrm>
          <a:prstGeom prst="rect">
            <a:avLst/>
          </a:prstGeom>
        </p:spPr>
      </p:pic>
      <p:sp>
        <p:nvSpPr>
          <p:cNvPr id="3" name="Rectangle 2"/>
          <p:cNvSpPr/>
          <p:nvPr/>
        </p:nvSpPr>
        <p:spPr>
          <a:xfrm>
            <a:off x="10201906" y="6563792"/>
            <a:ext cx="2084224" cy="230832"/>
          </a:xfrm>
          <a:prstGeom prst="rect">
            <a:avLst/>
          </a:prstGeom>
        </p:spPr>
        <p:txBody>
          <a:bodyPr wrap="none">
            <a:spAutoFit/>
          </a:bodyPr>
          <a:lstStyle/>
          <a:p>
            <a:pPr algn="r">
              <a:spcAft>
                <a:spcPts val="0"/>
              </a:spcAft>
            </a:pPr>
            <a:r>
              <a:rPr lang="fr-FR" sz="900" dirty="0" err="1">
                <a:latin typeface="Calibri" panose="020F0502020204030204" pitchFamily="34" charset="0"/>
                <a:ea typeface="Calibri" panose="020F0502020204030204" pitchFamily="34" charset="0"/>
                <a:cs typeface="Times New Roman" panose="02020603050405020304" pitchFamily="18" charset="0"/>
              </a:rPr>
              <a:t>R.Sabalo</a:t>
            </a:r>
            <a:r>
              <a:rPr lang="fr-FR" sz="900" dirty="0">
                <a:latin typeface="Calibri" panose="020F0502020204030204" pitchFamily="34" charset="0"/>
                <a:ea typeface="Calibri" panose="020F0502020204030204" pitchFamily="34" charset="0"/>
                <a:cs typeface="Times New Roman" panose="02020603050405020304" pitchFamily="18" charset="0"/>
              </a:rPr>
              <a:t> – Equipe numérique DSDEN 64.</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4717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04565" y="143165"/>
            <a:ext cx="3254188" cy="6553470"/>
          </a:xfrm>
          <a:prstGeom prst="rect">
            <a:avLst/>
          </a:prstGeom>
        </p:spPr>
      </p:pic>
    </p:spTree>
    <p:extLst>
      <p:ext uri="{BB962C8B-B14F-4D97-AF65-F5344CB8AC3E}">
        <p14:creationId xmlns:p14="http://schemas.microsoft.com/office/powerpoint/2010/main" val="2830458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62489" y="129719"/>
            <a:ext cx="6510109" cy="6593810"/>
          </a:xfrm>
          <a:prstGeom prst="rect">
            <a:avLst/>
          </a:prstGeom>
        </p:spPr>
      </p:pic>
    </p:spTree>
    <p:extLst>
      <p:ext uri="{BB962C8B-B14F-4D97-AF65-F5344CB8AC3E}">
        <p14:creationId xmlns:p14="http://schemas.microsoft.com/office/powerpoint/2010/main" val="965228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51647" y="763307"/>
            <a:ext cx="10515600" cy="4351338"/>
          </a:xfrm>
        </p:spPr>
        <p:txBody>
          <a:bodyPr>
            <a:normAutofit fontScale="85000" lnSpcReduction="20000"/>
          </a:bodyPr>
          <a:lstStyle/>
          <a:p>
            <a:pPr marL="0" indent="0">
              <a:buNone/>
            </a:pPr>
            <a:endParaRPr lang="fr-FR" sz="1400" i="1" dirty="0" smtClean="0"/>
          </a:p>
          <a:p>
            <a:pPr marL="0" indent="0">
              <a:buNone/>
            </a:pPr>
            <a:r>
              <a:rPr lang="fr-FR" i="1" dirty="0"/>
              <a:t>Au lycée, on cherche moins à mettre des gens dans des cases</a:t>
            </a:r>
            <a:r>
              <a:rPr lang="fr-FR" i="1" dirty="0" smtClean="0"/>
              <a:t>.</a:t>
            </a:r>
          </a:p>
          <a:p>
            <a:pPr marL="0" indent="0">
              <a:buNone/>
            </a:pPr>
            <a:endParaRPr lang="fr-FR" sz="500" i="1" dirty="0"/>
          </a:p>
          <a:p>
            <a:pPr marL="0" indent="0">
              <a:lnSpc>
                <a:spcPct val="150000"/>
              </a:lnSpc>
              <a:buNone/>
            </a:pPr>
            <a:r>
              <a:rPr lang="fr-FR" i="1" dirty="0" smtClean="0"/>
              <a:t>J’ai </a:t>
            </a:r>
            <a:r>
              <a:rPr lang="fr-FR" i="1" dirty="0"/>
              <a:t>aussi pris de la distance avec les réseaux sociaux. J’ai pu constater que mes anciennes copines se filmaient en permanence pour poster les meilleurs moments sur </a:t>
            </a:r>
            <a:r>
              <a:rPr lang="fr-FR" i="1" dirty="0" err="1"/>
              <a:t>Instagram</a:t>
            </a:r>
            <a:r>
              <a:rPr lang="fr-FR" i="1" dirty="0"/>
              <a:t>. C’est comme une course à la meilleure vie : à qui fera les meilleures fêtes, à qui passera les plus belles vacances… Tout est calculé, comparé. Je me suis lassée de cette mise en scène et de cette surenchère permanente. »</a:t>
            </a:r>
          </a:p>
          <a:p>
            <a:pPr marL="0" indent="0">
              <a:buNone/>
            </a:pPr>
            <a:endParaRPr lang="fr-FR" sz="1400" i="1" dirty="0" smtClean="0"/>
          </a:p>
          <a:p>
            <a:pPr marL="0" indent="0" algn="r">
              <a:buNone/>
            </a:pPr>
            <a:r>
              <a:rPr lang="fr-FR" sz="2100" b="1" i="1" dirty="0" smtClean="0"/>
              <a:t>Carla</a:t>
            </a:r>
            <a:r>
              <a:rPr lang="fr-FR" sz="2100" b="1" i="1" dirty="0"/>
              <a:t>, 15 ans, élève de </a:t>
            </a:r>
            <a:r>
              <a:rPr lang="fr-FR" sz="2100" b="1" i="1" dirty="0" smtClean="0"/>
              <a:t>seconde</a:t>
            </a:r>
          </a:p>
          <a:p>
            <a:pPr marL="0" indent="0" algn="r">
              <a:buNone/>
            </a:pPr>
            <a:r>
              <a:rPr lang="fr-FR" sz="1050" dirty="0"/>
              <a:t>(source : https://</a:t>
            </a:r>
            <a:r>
              <a:rPr lang="fr-FR" sz="1050" dirty="0" smtClean="0"/>
              <a:t>www.la-croix.com/Famille/Parents-et-enfants/Ados-populaires-avantages-inconvenients-popularite-2020-01-14-1201071758)</a:t>
            </a:r>
            <a:endParaRPr lang="fr-FR" sz="1050" dirty="0"/>
          </a:p>
        </p:txBody>
      </p:sp>
      <p:sp>
        <p:nvSpPr>
          <p:cNvPr id="4" name="Rectangle 3"/>
          <p:cNvSpPr/>
          <p:nvPr/>
        </p:nvSpPr>
        <p:spPr>
          <a:xfrm>
            <a:off x="10201906" y="6563792"/>
            <a:ext cx="2084224" cy="230832"/>
          </a:xfrm>
          <a:prstGeom prst="rect">
            <a:avLst/>
          </a:prstGeom>
        </p:spPr>
        <p:txBody>
          <a:bodyPr wrap="none">
            <a:spAutoFit/>
          </a:bodyPr>
          <a:lstStyle/>
          <a:p>
            <a:pPr algn="r">
              <a:spcAft>
                <a:spcPts val="0"/>
              </a:spcAft>
            </a:pPr>
            <a:r>
              <a:rPr lang="fr-FR" sz="900" dirty="0" err="1">
                <a:latin typeface="Calibri" panose="020F0502020204030204" pitchFamily="34" charset="0"/>
                <a:ea typeface="Calibri" panose="020F0502020204030204" pitchFamily="34" charset="0"/>
                <a:cs typeface="Times New Roman" panose="02020603050405020304" pitchFamily="18" charset="0"/>
              </a:rPr>
              <a:t>R.Sabalo</a:t>
            </a:r>
            <a:r>
              <a:rPr lang="fr-FR" sz="900" dirty="0">
                <a:latin typeface="Calibri" panose="020F0502020204030204" pitchFamily="34" charset="0"/>
                <a:ea typeface="Calibri" panose="020F0502020204030204" pitchFamily="34" charset="0"/>
                <a:cs typeface="Times New Roman" panose="02020603050405020304" pitchFamily="18" charset="0"/>
              </a:rPr>
              <a:t> – Equipe numérique DSDEN 64.</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067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51332" y="2588092"/>
            <a:ext cx="11255188" cy="2387600"/>
          </a:xfrm>
        </p:spPr>
        <p:txBody>
          <a:bodyPr>
            <a:noAutofit/>
          </a:bodyPr>
          <a:lstStyle/>
          <a:p>
            <a:pPr>
              <a:tabLst>
                <a:tab pos="8969375" algn="l"/>
              </a:tabLst>
            </a:pPr>
            <a:r>
              <a:rPr lang="fr-FR" sz="4400" dirty="0" smtClean="0">
                <a:hlinkClick r:id="rId2"/>
              </a:rPr>
              <a:t/>
            </a:r>
            <a:br>
              <a:rPr lang="fr-FR" sz="4400" dirty="0" smtClean="0">
                <a:hlinkClick r:id="rId2"/>
              </a:rPr>
            </a:br>
            <a:r>
              <a:rPr lang="fr-FR" sz="4400" dirty="0" smtClean="0"/>
              <a:t/>
            </a:r>
            <a:br>
              <a:rPr lang="fr-FR" sz="4400" dirty="0" smtClean="0"/>
            </a:br>
            <a:r>
              <a:rPr lang="fr-FR" sz="4400" dirty="0"/>
              <a:t/>
            </a:r>
            <a:br>
              <a:rPr lang="fr-FR" sz="4400" dirty="0"/>
            </a:br>
            <a:r>
              <a:rPr lang="fr-FR" sz="4400" dirty="0" smtClean="0"/>
              <a:t/>
            </a:r>
            <a:br>
              <a:rPr lang="fr-FR" sz="4400" dirty="0" smtClean="0"/>
            </a:br>
            <a:r>
              <a:rPr lang="fr-FR" sz="4400" dirty="0"/>
              <a:t/>
            </a:r>
            <a:br>
              <a:rPr lang="fr-FR" sz="4400" dirty="0"/>
            </a:br>
            <a:r>
              <a:rPr lang="fr-FR" sz="4400" dirty="0" smtClean="0"/>
              <a:t/>
            </a:r>
            <a:br>
              <a:rPr lang="fr-FR" sz="4400" dirty="0" smtClean="0"/>
            </a:br>
            <a:r>
              <a:rPr lang="fr-FR" sz="4400" dirty="0"/>
              <a:t/>
            </a:r>
            <a:br>
              <a:rPr lang="fr-FR" sz="4400" dirty="0"/>
            </a:br>
            <a:r>
              <a:rPr lang="fr-FR" sz="4400" dirty="0" smtClean="0"/>
              <a:t/>
            </a:r>
            <a:br>
              <a:rPr lang="fr-FR" sz="4400" dirty="0" smtClean="0"/>
            </a:br>
            <a:r>
              <a:rPr lang="fr-FR" sz="4400" dirty="0"/>
              <a:t/>
            </a:r>
            <a:br>
              <a:rPr lang="fr-FR" sz="4400" dirty="0"/>
            </a:br>
            <a:r>
              <a:rPr lang="fr-FR" sz="4400" dirty="0" smtClean="0"/>
              <a:t/>
            </a:r>
            <a:br>
              <a:rPr lang="fr-FR" sz="4400" dirty="0" smtClean="0"/>
            </a:br>
            <a:r>
              <a:rPr lang="fr-FR" sz="4400" dirty="0" smtClean="0">
                <a:latin typeface="Britannic Bold" panose="020B0903060703020204" pitchFamily="34" charset="0"/>
              </a:rPr>
              <a:t>L’art du </a:t>
            </a:r>
            <a:r>
              <a:rPr lang="fr-FR" sz="4400" dirty="0" err="1" smtClean="0">
                <a:latin typeface="Britannic Bold" panose="020B0903060703020204" pitchFamily="34" charset="0"/>
              </a:rPr>
              <a:t>selfie</a:t>
            </a:r>
            <a:r>
              <a:rPr lang="fr-FR" sz="4400" dirty="0" smtClean="0">
                <a:latin typeface="Britannic Bold" panose="020B0903060703020204" pitchFamily="34" charset="0"/>
              </a:rPr>
              <a:t> à la manière de…</a:t>
            </a:r>
            <a:br>
              <a:rPr lang="fr-FR" sz="4400" dirty="0" smtClean="0">
                <a:latin typeface="Britannic Bold" panose="020B0903060703020204" pitchFamily="34" charset="0"/>
              </a:rPr>
            </a:br>
            <a:r>
              <a:rPr lang="fr-FR" sz="4400" b="1" dirty="0" err="1" smtClean="0">
                <a:latin typeface="Bodoni MT Black" panose="02070A03080606020203" pitchFamily="18" charset="0"/>
              </a:rPr>
              <a:t>Celeste</a:t>
            </a:r>
            <a:r>
              <a:rPr lang="fr-FR" sz="4400" b="1" dirty="0" smtClean="0">
                <a:latin typeface="Bodoni MT Black" panose="02070A03080606020203" pitchFamily="18" charset="0"/>
              </a:rPr>
              <a:t> Barber</a:t>
            </a:r>
            <a:r>
              <a:rPr lang="fr-FR" sz="4400" b="1" dirty="0" smtClean="0"/>
              <a:t/>
            </a:r>
            <a:br>
              <a:rPr lang="fr-FR" sz="4400" b="1" dirty="0" smtClean="0"/>
            </a:br>
            <a:r>
              <a:rPr lang="fr-FR" sz="1000" b="1" dirty="0" smtClean="0"/>
              <a:t>(source : </a:t>
            </a:r>
            <a:r>
              <a:rPr lang="fr-FR" sz="1200" dirty="0" smtClean="0">
                <a:hlinkClick r:id="rId2"/>
              </a:rPr>
              <a:t>https://www.instagram.com/celestebarber/?hl=fr</a:t>
            </a:r>
            <a:r>
              <a:rPr lang="fr-FR" sz="1200" dirty="0" smtClean="0"/>
              <a:t> )</a:t>
            </a:r>
            <a:r>
              <a:rPr lang="fr-FR" sz="4400" dirty="0" smtClean="0"/>
              <a:t/>
            </a:r>
            <a:br>
              <a:rPr lang="fr-FR" sz="4400" dirty="0" smtClean="0"/>
            </a:br>
            <a:r>
              <a:rPr lang="fr-FR" sz="1600" dirty="0" smtClean="0"/>
              <a:t/>
            </a:r>
            <a:br>
              <a:rPr lang="fr-FR" sz="1600" dirty="0" smtClean="0"/>
            </a:br>
            <a:r>
              <a:rPr lang="fr-FR" sz="4400" dirty="0"/>
              <a:t/>
            </a:r>
            <a:br>
              <a:rPr lang="fr-FR" sz="4400" dirty="0"/>
            </a:br>
            <a:r>
              <a:rPr lang="fr-FR" sz="2000" dirty="0" err="1"/>
              <a:t>Celeste</a:t>
            </a:r>
            <a:r>
              <a:rPr lang="fr-FR" sz="2000" dirty="0"/>
              <a:t> Barber (</a:t>
            </a:r>
            <a:r>
              <a:rPr lang="fr-FR" sz="2000" dirty="0" smtClean="0"/>
              <a:t>née </a:t>
            </a:r>
            <a:r>
              <a:rPr lang="fr-FR" sz="2000" dirty="0"/>
              <a:t>le 6 mai 1982) est une comédienne, </a:t>
            </a:r>
            <a:r>
              <a:rPr lang="fr-FR" sz="2000" dirty="0" smtClean="0"/>
              <a:t>autrice et </a:t>
            </a:r>
            <a:r>
              <a:rPr lang="fr-FR" sz="2000" dirty="0"/>
              <a:t>vidéaste </a:t>
            </a:r>
            <a:r>
              <a:rPr lang="fr-FR" sz="2000" dirty="0" smtClean="0"/>
              <a:t>australienne.</a:t>
            </a:r>
            <a:br>
              <a:rPr lang="fr-FR" sz="2000" dirty="0" smtClean="0"/>
            </a:br>
            <a:r>
              <a:rPr lang="fr-FR" sz="2000" dirty="0"/>
              <a:t/>
            </a:r>
            <a:br>
              <a:rPr lang="fr-FR" sz="2000" dirty="0"/>
            </a:br>
            <a:r>
              <a:rPr lang="fr-FR" sz="2000" dirty="0" smtClean="0"/>
              <a:t>Dès 2015</a:t>
            </a:r>
            <a:r>
              <a:rPr lang="fr-FR" sz="2000" dirty="0"/>
              <a:t>, elle </a:t>
            </a:r>
            <a:r>
              <a:rPr lang="fr-FR" sz="2000" dirty="0" smtClean="0"/>
              <a:t>publie </a:t>
            </a:r>
            <a:r>
              <a:rPr lang="fr-FR" sz="2000" dirty="0"/>
              <a:t>sur </a:t>
            </a:r>
            <a:r>
              <a:rPr lang="fr-FR" sz="2000" dirty="0" smtClean="0"/>
              <a:t>son compte </a:t>
            </a:r>
            <a:r>
              <a:rPr lang="fr-FR" sz="2000" dirty="0" err="1"/>
              <a:t>Instagram</a:t>
            </a:r>
            <a:r>
              <a:rPr lang="fr-FR" sz="2000" dirty="0"/>
              <a:t> </a:t>
            </a:r>
            <a:r>
              <a:rPr lang="fr-FR" sz="2000" dirty="0" smtClean="0"/>
              <a:t>des </a:t>
            </a:r>
            <a:r>
              <a:rPr lang="fr-FR" sz="2000" dirty="0"/>
              <a:t>photos parodiques de femmes célèbres, </a:t>
            </a:r>
            <a:r>
              <a:rPr lang="fr-FR" sz="2000" dirty="0" smtClean="0"/>
              <a:t>notamment des mannequins.</a:t>
            </a:r>
            <a:br>
              <a:rPr lang="fr-FR" sz="2000" dirty="0" smtClean="0"/>
            </a:br>
            <a:r>
              <a:rPr lang="fr-FR" sz="2000" dirty="0" smtClean="0"/>
              <a:t/>
            </a:r>
            <a:br>
              <a:rPr lang="fr-FR" sz="2000" dirty="0" smtClean="0"/>
            </a:br>
            <a:r>
              <a:rPr lang="fr-FR" sz="2000" dirty="0" smtClean="0"/>
              <a:t> </a:t>
            </a:r>
            <a:r>
              <a:rPr lang="fr-FR" sz="2000" dirty="0"/>
              <a:t>L'idée </a:t>
            </a:r>
            <a:r>
              <a:rPr lang="fr-FR" sz="2000" dirty="0" smtClean="0"/>
              <a:t>est de réfléchir sur </a:t>
            </a:r>
            <a:r>
              <a:rPr lang="fr-FR" sz="2000" dirty="0"/>
              <a:t>la </a:t>
            </a:r>
            <a:r>
              <a:rPr lang="fr-FR" sz="2000" dirty="0" smtClean="0"/>
              <a:t>manière </a:t>
            </a:r>
            <a:r>
              <a:rPr lang="fr-FR" sz="2000" dirty="0"/>
              <a:t>dont les femmes </a:t>
            </a:r>
            <a:r>
              <a:rPr lang="fr-FR" sz="2000" dirty="0" smtClean="0"/>
              <a:t>sont </a:t>
            </a:r>
            <a:r>
              <a:rPr lang="fr-FR" sz="2000" dirty="0"/>
              <a:t>représentées dans </a:t>
            </a:r>
            <a:r>
              <a:rPr lang="fr-FR" sz="2000" dirty="0" smtClean="0"/>
              <a:t>les photos sur Internet, </a:t>
            </a:r>
            <a:br>
              <a:rPr lang="fr-FR" sz="2000" dirty="0" smtClean="0"/>
            </a:br>
            <a:r>
              <a:rPr lang="fr-FR" sz="2000" dirty="0" smtClean="0"/>
              <a:t>de réaliser que les </a:t>
            </a:r>
            <a:r>
              <a:rPr lang="fr-FR" sz="2000" dirty="0" err="1" smtClean="0"/>
              <a:t>selfies</a:t>
            </a:r>
            <a:r>
              <a:rPr lang="fr-FR" sz="2000" dirty="0" smtClean="0"/>
              <a:t> des stars sont des photos réfléchies qui font partie d’une stratégie de communication,</a:t>
            </a:r>
            <a:endParaRPr lang="fr-FR" sz="4400" dirty="0"/>
          </a:p>
        </p:txBody>
      </p:sp>
      <p:sp>
        <p:nvSpPr>
          <p:cNvPr id="3" name="Rectangle 2"/>
          <p:cNvSpPr/>
          <p:nvPr/>
        </p:nvSpPr>
        <p:spPr>
          <a:xfrm>
            <a:off x="10201906" y="6563792"/>
            <a:ext cx="2084224" cy="230832"/>
          </a:xfrm>
          <a:prstGeom prst="rect">
            <a:avLst/>
          </a:prstGeom>
        </p:spPr>
        <p:txBody>
          <a:bodyPr wrap="none">
            <a:spAutoFit/>
          </a:bodyPr>
          <a:lstStyle/>
          <a:p>
            <a:pPr algn="r">
              <a:spcAft>
                <a:spcPts val="0"/>
              </a:spcAft>
            </a:pPr>
            <a:r>
              <a:rPr lang="fr-FR" sz="900" dirty="0" err="1">
                <a:latin typeface="Calibri" panose="020F0502020204030204" pitchFamily="34" charset="0"/>
                <a:ea typeface="Calibri" panose="020F0502020204030204" pitchFamily="34" charset="0"/>
                <a:cs typeface="Times New Roman" panose="02020603050405020304" pitchFamily="18" charset="0"/>
              </a:rPr>
              <a:t>R.Sabalo</a:t>
            </a:r>
            <a:r>
              <a:rPr lang="fr-FR" sz="900" dirty="0">
                <a:latin typeface="Calibri" panose="020F0502020204030204" pitchFamily="34" charset="0"/>
                <a:ea typeface="Calibri" panose="020F0502020204030204" pitchFamily="34" charset="0"/>
                <a:cs typeface="Times New Roman" panose="02020603050405020304" pitchFamily="18" charset="0"/>
              </a:rPr>
              <a:t> – Equipe numérique DSDEN 64.</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4357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6201" y="104101"/>
            <a:ext cx="4499735" cy="3741758"/>
          </a:xfrm>
          <a:prstGeom prst="rect">
            <a:avLst/>
          </a:prstGeom>
        </p:spPr>
      </p:pic>
    </p:spTree>
    <p:extLst>
      <p:ext uri="{BB962C8B-B14F-4D97-AF65-F5344CB8AC3E}">
        <p14:creationId xmlns:p14="http://schemas.microsoft.com/office/powerpoint/2010/main" val="1954009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2753" y="101433"/>
            <a:ext cx="4397187" cy="6554740"/>
          </a:xfrm>
          <a:prstGeom prst="rect">
            <a:avLst/>
          </a:prstGeom>
        </p:spPr>
      </p:pic>
    </p:spTree>
    <p:extLst>
      <p:ext uri="{BB962C8B-B14F-4D97-AF65-F5344CB8AC3E}">
        <p14:creationId xmlns:p14="http://schemas.microsoft.com/office/powerpoint/2010/main" val="492040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187" y="165566"/>
            <a:ext cx="5093074" cy="6436111"/>
          </a:xfrm>
          <a:prstGeom prst="rect">
            <a:avLst/>
          </a:prstGeom>
        </p:spPr>
      </p:pic>
    </p:spTree>
    <p:extLst>
      <p:ext uri="{BB962C8B-B14F-4D97-AF65-F5344CB8AC3E}">
        <p14:creationId xmlns:p14="http://schemas.microsoft.com/office/powerpoint/2010/main" val="1467719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4911" y="179014"/>
            <a:ext cx="10208741" cy="6450386"/>
          </a:xfrm>
          <a:prstGeom prst="rect">
            <a:avLst/>
          </a:prstGeom>
        </p:spPr>
      </p:pic>
    </p:spTree>
    <p:extLst>
      <p:ext uri="{BB962C8B-B14F-4D97-AF65-F5344CB8AC3E}">
        <p14:creationId xmlns:p14="http://schemas.microsoft.com/office/powerpoint/2010/main" val="61273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38714" y="152042"/>
            <a:ext cx="3152803" cy="6544594"/>
          </a:xfrm>
          <a:prstGeom prst="rect">
            <a:avLst/>
          </a:prstGeom>
        </p:spPr>
      </p:pic>
    </p:spTree>
    <p:extLst>
      <p:ext uri="{BB962C8B-B14F-4D97-AF65-F5344CB8AC3E}">
        <p14:creationId xmlns:p14="http://schemas.microsoft.com/office/powerpoint/2010/main" val="1806821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04565" y="192382"/>
            <a:ext cx="6400800" cy="6510528"/>
          </a:xfrm>
          <a:prstGeom prst="rect">
            <a:avLst/>
          </a:prstGeom>
        </p:spPr>
      </p:pic>
    </p:spTree>
    <p:extLst>
      <p:ext uri="{BB962C8B-B14F-4D97-AF65-F5344CB8AC3E}">
        <p14:creationId xmlns:p14="http://schemas.microsoft.com/office/powerpoint/2010/main" val="204566463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126</Words>
  <Application>Microsoft Office PowerPoint</Application>
  <PresentationFormat>Grand écran</PresentationFormat>
  <Paragraphs>11</Paragraphs>
  <Slides>11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11</vt:i4>
      </vt:variant>
    </vt:vector>
  </HeadingPairs>
  <TitlesOfParts>
    <vt:vector size="18" baseType="lpstr">
      <vt:lpstr>Arial</vt:lpstr>
      <vt:lpstr>Bodoni MT Black</vt:lpstr>
      <vt:lpstr>Britannic Bold</vt:lpstr>
      <vt:lpstr>Calibri</vt:lpstr>
      <vt:lpstr>Calibri Light</vt:lpstr>
      <vt:lpstr>Times New Roman</vt:lpstr>
      <vt:lpstr>Thème Office</vt:lpstr>
      <vt:lpstr>Présentation PowerPoint</vt:lpstr>
      <vt:lpstr>Présentation PowerPoint</vt:lpstr>
      <vt:lpstr>          L’art du selfie à la manière de… Celeste Barber (source : https://www.instagram.com/celestebarber/?hl=fr )   Celeste Barber (née le 6 mai 1982) est une comédienne, autrice et vidéaste australienne.  Dès 2015, elle publie sur son compte Instagram des photos parodiques de femmes célèbres, notamment des mannequins.   L'idée est de réfléchir sur la manière dont les femmes sont représentées dans les photos sur Internet,  de réaliser que les selfies des stars sont des photos réfléchies qui font partie d’une stratégie de communication,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dsi</dc:creator>
  <cp:lastModifiedBy>dsi</cp:lastModifiedBy>
  <cp:revision>11</cp:revision>
  <dcterms:created xsi:type="dcterms:W3CDTF">2019-06-24T13:37:54Z</dcterms:created>
  <dcterms:modified xsi:type="dcterms:W3CDTF">2022-01-20T10:47:53Z</dcterms:modified>
</cp:coreProperties>
</file>