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0" r:id="rId3"/>
    <p:sldId id="271"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221412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402516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58338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23415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328892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405559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29EA67-51D1-4813-8D85-A29411A20C88}" type="datetimeFigureOut">
              <a:rPr lang="fr-FR" smtClean="0"/>
              <a:t>20/01/2022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362980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B29EA67-51D1-4813-8D85-A29411A20C88}" type="datetimeFigureOut">
              <a:rPr lang="fr-FR" smtClean="0"/>
              <a:t>20/01/2022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2894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29EA67-51D1-4813-8D85-A29411A20C88}" type="datetimeFigureOut">
              <a:rPr lang="fr-FR" smtClean="0"/>
              <a:t>20/01/2022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28495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72245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29EA67-51D1-4813-8D85-A29411A20C88}" type="datetimeFigureOut">
              <a:rPr lang="fr-FR" smtClean="0"/>
              <a:t>20/01/2022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1F96D-A00E-4CF2-BF17-438A182ED5F4}" type="slidenum">
              <a:rPr lang="fr-FR" smtClean="0"/>
              <a:t>‹N°›</a:t>
            </a:fld>
            <a:endParaRPr lang="fr-FR"/>
          </a:p>
        </p:txBody>
      </p:sp>
    </p:spTree>
    <p:extLst>
      <p:ext uri="{BB962C8B-B14F-4D97-AF65-F5344CB8AC3E}">
        <p14:creationId xmlns:p14="http://schemas.microsoft.com/office/powerpoint/2010/main" val="17055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9EA67-51D1-4813-8D85-A29411A20C88}" type="datetimeFigureOut">
              <a:rPr lang="fr-FR" smtClean="0"/>
              <a:t>20/01/2022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1F96D-A00E-4CF2-BF17-438A182ED5F4}" type="slidenum">
              <a:rPr lang="fr-FR" smtClean="0"/>
              <a:t>‹N°›</a:t>
            </a:fld>
            <a:endParaRPr lang="fr-FR"/>
          </a:p>
        </p:txBody>
      </p:sp>
    </p:spTree>
    <p:extLst>
      <p:ext uri="{BB962C8B-B14F-4D97-AF65-F5344CB8AC3E}">
        <p14:creationId xmlns:p14="http://schemas.microsoft.com/office/powerpoint/2010/main" val="1844995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7458" y="1364719"/>
            <a:ext cx="9054354" cy="2170787"/>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Tu connais des personnes populaires qui semblent avoir tout pour eux : des copains et des copines, du style,  de l’humour, plein de fans et de </a:t>
            </a:r>
            <a:r>
              <a:rPr lang="fr-FR" sz="2400" dirty="0" err="1">
                <a:latin typeface="Calibri" panose="020F0502020204030204" pitchFamily="34" charset="0"/>
                <a:ea typeface="Calibri" panose="020F0502020204030204" pitchFamily="34" charset="0"/>
                <a:cs typeface="Times New Roman" panose="02020603050405020304" pitchFamily="18" charset="0"/>
              </a:rPr>
              <a:t>like</a:t>
            </a:r>
            <a:r>
              <a:rPr lang="fr-FR" sz="2400" dirty="0">
                <a:latin typeface="Calibri" panose="020F0502020204030204" pitchFamily="34" charset="0"/>
                <a:ea typeface="Calibri" panose="020F0502020204030204" pitchFamily="34" charset="0"/>
                <a:cs typeface="Times New Roman" panose="02020603050405020304" pitchFamily="18" charset="0"/>
              </a:rPr>
              <a:t> sur les réseaux sociaux, et l’</a:t>
            </a:r>
            <a:r>
              <a:rPr lang="fr-FR" sz="2400" dirty="0" err="1">
                <a:latin typeface="Calibri" panose="020F0502020204030204" pitchFamily="34" charset="0"/>
                <a:ea typeface="Calibri" panose="020F0502020204030204" pitchFamily="34" charset="0"/>
                <a:cs typeface="Times New Roman" panose="02020603050405020304" pitchFamily="18" charset="0"/>
              </a:rPr>
              <a:t>amooour</a:t>
            </a:r>
            <a:r>
              <a:rPr lang="fr-FR" sz="2400" dirty="0">
                <a:latin typeface="Calibri" panose="020F0502020204030204" pitchFamily="34" charset="0"/>
                <a:ea typeface="Calibri" panose="020F0502020204030204" pitchFamily="34" charset="0"/>
                <a:cs typeface="Times New Roman" panose="02020603050405020304" pitchFamily="18" charset="0"/>
              </a:rPr>
              <a:t>…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a:r>
            <a:br>
              <a:rPr lang="fr-FR" sz="2400" dirty="0">
                <a:latin typeface="Calibri" panose="020F0502020204030204" pitchFamily="34" charset="0"/>
                <a:ea typeface="Calibri" panose="020F0502020204030204" pitchFamily="34" charset="0"/>
                <a:cs typeface="Times New Roman" panose="02020603050405020304" pitchFamily="18" charset="0"/>
              </a:rPr>
            </a:br>
            <a:r>
              <a:rPr lang="fr-FR" sz="2400" dirty="0">
                <a:latin typeface="Calibri" panose="020F0502020204030204" pitchFamily="34" charset="0"/>
                <a:ea typeface="Calibri" panose="020F0502020204030204" pitchFamily="34" charset="0"/>
                <a:cs typeface="Times New Roman" panose="02020603050405020304" pitchFamily="18" charset="0"/>
              </a:rPr>
              <a:t>Les populaires ont-ils une vie de rêve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0107776" y="6529009"/>
            <a:ext cx="2084224" cy="230832"/>
          </a:xfrm>
          <a:prstGeom prst="rect">
            <a:avLst/>
          </a:prstGeom>
        </p:spPr>
        <p:txBody>
          <a:bodyPr wrap="none">
            <a:spAutoFit/>
          </a:bodyPr>
          <a:lstStyle/>
          <a:p>
            <a:pPr algn="r">
              <a:spcAft>
                <a:spcPts val="0"/>
              </a:spcAft>
            </a:pPr>
            <a:r>
              <a:rPr lang="fr-FR" sz="900" dirty="0" err="1">
                <a:latin typeface="Calibri" panose="020F0502020204030204" pitchFamily="34" charset="0"/>
                <a:ea typeface="Calibri" panose="020F0502020204030204" pitchFamily="34" charset="0"/>
                <a:cs typeface="Times New Roman" panose="02020603050405020304" pitchFamily="18" charset="0"/>
              </a:rPr>
              <a:t>R.Sabalo</a:t>
            </a:r>
            <a:r>
              <a:rPr lang="fr-FR" sz="900" dirty="0">
                <a:latin typeface="Calibri" panose="020F0502020204030204" pitchFamily="34" charset="0"/>
                <a:ea typeface="Calibri" panose="020F0502020204030204" pitchFamily="34" charset="0"/>
                <a:cs typeface="Times New Roman" panose="02020603050405020304" pitchFamily="18" charset="0"/>
              </a:rPr>
              <a:t> – Equipe numérique DSDEN 64.</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471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224" y="981636"/>
            <a:ext cx="10972800" cy="3565271"/>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C</a:t>
            </a:r>
            <a:r>
              <a:rPr lang="fr-FR" sz="2400" i="1" dirty="0">
                <a:latin typeface="Calibri" panose="020F0502020204030204" pitchFamily="34" charset="0"/>
                <a:ea typeface="Calibri" panose="020F0502020204030204" pitchFamily="34" charset="0"/>
                <a:cs typeface="Times New Roman" panose="02020603050405020304" pitchFamily="18" charset="0"/>
              </a:rPr>
              <a:t>omment être populaire ? »</a:t>
            </a:r>
            <a:r>
              <a:rPr lang="fr-FR" sz="2400" dirty="0">
                <a:latin typeface="Calibri" panose="020F0502020204030204" pitchFamily="34" charset="0"/>
                <a:ea typeface="Calibri" panose="020F0502020204030204" pitchFamily="34" charset="0"/>
                <a:cs typeface="Times New Roman" panose="02020603050405020304" pitchFamily="18" charset="0"/>
              </a:rPr>
              <a:t>,</a:t>
            </a:r>
            <a:r>
              <a:rPr lang="fr-FR" sz="2400" i="1" dirty="0">
                <a:latin typeface="Calibri" panose="020F0502020204030204" pitchFamily="34" charset="0"/>
                <a:ea typeface="Calibri" panose="020F0502020204030204" pitchFamily="34" charset="0"/>
                <a:cs typeface="Times New Roman" panose="02020603050405020304" pitchFamily="18" charset="0"/>
              </a:rPr>
              <a:t> « Populaire vs impopulaire »</a:t>
            </a:r>
            <a:r>
              <a:rPr lang="fr-FR" sz="2400" dirty="0">
                <a:latin typeface="Calibri" panose="020F0502020204030204" pitchFamily="34" charset="0"/>
                <a:ea typeface="Calibri" panose="020F0502020204030204" pitchFamily="34" charset="0"/>
                <a:cs typeface="Times New Roman" panose="02020603050405020304" pitchFamily="18" charset="0"/>
              </a:rPr>
              <a:t>,</a:t>
            </a:r>
            <a:r>
              <a:rPr lang="fr-FR" sz="2400" i="1" dirty="0">
                <a:latin typeface="Calibri" panose="020F0502020204030204" pitchFamily="34" charset="0"/>
                <a:ea typeface="Calibri" panose="020F0502020204030204" pitchFamily="34" charset="0"/>
                <a:cs typeface="Times New Roman" panose="02020603050405020304" pitchFamily="18" charset="0"/>
              </a:rPr>
              <a:t> « Devenir populaire : le </a:t>
            </a:r>
            <a:r>
              <a:rPr lang="fr-FR" sz="2400" i="1" dirty="0" err="1">
                <a:latin typeface="Calibri" panose="020F0502020204030204" pitchFamily="34" charset="0"/>
                <a:ea typeface="Calibri" panose="020F0502020204030204" pitchFamily="34" charset="0"/>
                <a:cs typeface="Times New Roman" panose="02020603050405020304" pitchFamily="18" charset="0"/>
              </a:rPr>
              <a:t>tuto</a:t>
            </a:r>
            <a:r>
              <a:rPr lang="fr-FR" sz="2400" i="1"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 Sur YouTube, des dizaines de vidéos, au ton souvent humoristique, en attestent : être populaire est l’une des préoccupations des jeunes</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i="1" dirty="0">
                <a:latin typeface="Calibri" panose="020F0502020204030204" pitchFamily="34" charset="0"/>
                <a:ea typeface="Calibri" panose="020F0502020204030204" pitchFamily="34" charset="0"/>
                <a:cs typeface="Times New Roman" panose="02020603050405020304" pitchFamily="18" charset="0"/>
              </a:rPr>
              <a:t> Vers 12-13 ans, les jeunes commencent déjà à se mettre en scène. Pour être au premier plan, certains sont prêts à se placer dans des situations </a:t>
            </a:r>
            <a:r>
              <a:rPr lang="fr-FR" sz="2400" i="1" dirty="0" smtClean="0">
                <a:latin typeface="Calibri" panose="020F0502020204030204" pitchFamily="34" charset="0"/>
                <a:ea typeface="Calibri" panose="020F0502020204030204" pitchFamily="34" charset="0"/>
                <a:cs typeface="Times New Roman" panose="02020603050405020304" pitchFamily="18" charset="0"/>
              </a:rPr>
              <a:t>ridicules !</a:t>
            </a:r>
            <a:endParaRPr lang="fr-FR" sz="24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p:cNvPicPr>
            <a:picLocks noChangeAspect="1"/>
          </p:cNvPicPr>
          <p:nvPr/>
        </p:nvPicPr>
        <p:blipFill>
          <a:blip r:embed="rId2"/>
          <a:stretch>
            <a:fillRect/>
          </a:stretch>
        </p:blipFill>
        <p:spPr>
          <a:xfrm>
            <a:off x="4151396" y="6291776"/>
            <a:ext cx="7815749" cy="298730"/>
          </a:xfrm>
          <a:prstGeom prst="rect">
            <a:avLst/>
          </a:prstGeom>
        </p:spPr>
      </p:pic>
    </p:spTree>
    <p:extLst>
      <p:ext uri="{BB962C8B-B14F-4D97-AF65-F5344CB8AC3E}">
        <p14:creationId xmlns:p14="http://schemas.microsoft.com/office/powerpoint/2010/main" val="272231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1647" y="763307"/>
            <a:ext cx="10515600" cy="4351338"/>
          </a:xfrm>
        </p:spPr>
        <p:txBody>
          <a:bodyPr>
            <a:normAutofit fontScale="77500" lnSpcReduction="20000"/>
          </a:bodyPr>
          <a:lstStyle/>
          <a:p>
            <a:pPr marL="0" indent="0">
              <a:buNone/>
            </a:pPr>
            <a:endParaRPr lang="fr-FR" sz="1400" i="1" dirty="0" smtClean="0"/>
          </a:p>
          <a:p>
            <a:pPr marL="0" indent="0">
              <a:buNone/>
            </a:pPr>
            <a:r>
              <a:rPr lang="fr-FR" i="1" dirty="0"/>
              <a:t>Au lycée, on cherche moins à mettre des gens dans des cases</a:t>
            </a:r>
            <a:r>
              <a:rPr lang="fr-FR" i="1" dirty="0" smtClean="0"/>
              <a:t>.</a:t>
            </a:r>
          </a:p>
          <a:p>
            <a:pPr marL="0" indent="0">
              <a:buNone/>
            </a:pPr>
            <a:endParaRPr lang="fr-FR" sz="500" i="1" dirty="0"/>
          </a:p>
          <a:p>
            <a:pPr marL="0" indent="0">
              <a:lnSpc>
                <a:spcPct val="150000"/>
              </a:lnSpc>
              <a:buNone/>
            </a:pPr>
            <a:r>
              <a:rPr lang="fr-FR" dirty="0" smtClean="0"/>
              <a:t>« C’est </a:t>
            </a:r>
            <a:r>
              <a:rPr lang="fr-FR" dirty="0"/>
              <a:t>agréable, on se sent entourée, appréciée mais, à la fin, on ne sait plus distinguer les vrais amis des connaissances. Je m’en suis rendu compte quand j’ai sauté la classe de troisième pour entrer au lycée avant les autres. Je ne suis restée en contact qu’avec une poignée de personnes, les autres relations étaient totalement superficielles. Au lycée, on cherche moins à mettre des gens dans des </a:t>
            </a:r>
            <a:r>
              <a:rPr lang="fr-FR" dirty="0" smtClean="0"/>
              <a:t>cases</a:t>
            </a:r>
            <a:r>
              <a:rPr lang="fr-FR" i="1" dirty="0" smtClean="0"/>
              <a:t>. </a:t>
            </a:r>
            <a:r>
              <a:rPr lang="fr-FR" i="1" dirty="0"/>
              <a:t>»</a:t>
            </a:r>
          </a:p>
          <a:p>
            <a:pPr marL="0" indent="0">
              <a:buNone/>
            </a:pPr>
            <a:endParaRPr lang="fr-FR" sz="1400" i="1" dirty="0" smtClean="0"/>
          </a:p>
          <a:p>
            <a:pPr marL="0" indent="0" algn="r">
              <a:buNone/>
            </a:pPr>
            <a:r>
              <a:rPr lang="fr-FR" sz="2100" b="1" i="1" dirty="0" smtClean="0"/>
              <a:t>Carla</a:t>
            </a:r>
            <a:r>
              <a:rPr lang="fr-FR" sz="2100" b="1" i="1" dirty="0"/>
              <a:t>, 15 ans, élève de </a:t>
            </a:r>
            <a:r>
              <a:rPr lang="fr-FR" sz="2100" b="1" i="1" dirty="0" smtClean="0"/>
              <a:t>seconde</a:t>
            </a:r>
          </a:p>
          <a:p>
            <a:pPr marL="0" indent="0" algn="r">
              <a:buNone/>
            </a:pPr>
            <a:r>
              <a:rPr lang="fr-FR" sz="1050" dirty="0"/>
              <a:t>(source : https://</a:t>
            </a:r>
            <a:r>
              <a:rPr lang="fr-FR" sz="1050" dirty="0" smtClean="0"/>
              <a:t>www.la-croix.com/Famille/Parents-et-enfants/Ados-populaires-avantages-inconvenients-popularite-2020-01-14-1201071758) »</a:t>
            </a:r>
            <a:endParaRPr lang="fr-FR" sz="1050" dirty="0"/>
          </a:p>
        </p:txBody>
      </p:sp>
    </p:spTree>
    <p:extLst>
      <p:ext uri="{BB962C8B-B14F-4D97-AF65-F5344CB8AC3E}">
        <p14:creationId xmlns:p14="http://schemas.microsoft.com/office/powerpoint/2010/main" val="2520675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135</Words>
  <Application>Microsoft Office PowerPoint</Application>
  <PresentationFormat>Grand écran</PresentationFormat>
  <Paragraphs>14</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Times New Roman</vt:lpstr>
      <vt:lpstr>Thème Office</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dsi</dc:creator>
  <cp:lastModifiedBy>dsi</cp:lastModifiedBy>
  <cp:revision>12</cp:revision>
  <dcterms:created xsi:type="dcterms:W3CDTF">2019-06-24T13:37:54Z</dcterms:created>
  <dcterms:modified xsi:type="dcterms:W3CDTF">2022-01-20T10:46:10Z</dcterms:modified>
</cp:coreProperties>
</file>